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5" r:id="rId3"/>
    <p:sldId id="299" r:id="rId4"/>
    <p:sldId id="298" r:id="rId5"/>
    <p:sldId id="286" r:id="rId6"/>
    <p:sldId id="301" r:id="rId7"/>
    <p:sldId id="309" r:id="rId8"/>
    <p:sldId id="300" r:id="rId9"/>
    <p:sldId id="302" r:id="rId10"/>
    <p:sldId id="310" r:id="rId11"/>
    <p:sldId id="311" r:id="rId12"/>
    <p:sldId id="303" r:id="rId13"/>
    <p:sldId id="307" r:id="rId14"/>
    <p:sldId id="293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94715"/>
  </p:normalViewPr>
  <p:slideViewPr>
    <p:cSldViewPr snapToGrid="0">
      <p:cViewPr varScale="1">
        <p:scale>
          <a:sx n="110" d="100"/>
          <a:sy n="110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4E3F-6A29-460B-B5DE-681299422F0F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0B09-3FBF-4916-A65C-5B851044AB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9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01677-EC38-4D8F-9799-517652D07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986297-5211-4F81-98AC-910E0F6D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FAFF9F-B00A-402F-9F45-300A7E98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A75F01-12CA-4FD7-B2F4-A847C7D4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C4A9CB-D720-4C47-AB45-D1E5C49E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41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9990B-06C8-4DE4-B9FF-4F238242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1FF041-9402-4B29-83F3-C34A69442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DDE674-24F3-46FE-AA07-DF0346EF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BE5477-A11D-4401-98CA-DBA38AA8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E5E7DC-A875-47FB-A861-4BF4E18D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8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402A7F-FC59-4C05-83E5-C95365EE6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389D4C-C003-4605-8C7F-DEAA32A6A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EE098-F6FF-4204-A55A-0B1036DD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77320F-2A15-42F1-BD22-0E6659A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9566B-E55C-428B-BC3A-8A672E66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56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040D1-7A8B-442B-87E2-4343EBF5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03B3AA-F217-4982-9AEA-78BC3855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F017C2-BB2A-435C-94EC-12DCF3F7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78EEBC-FCE7-498A-A789-3F39C4C5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A4C20E-C5DF-4170-8C7B-DD8E6C12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83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F68F55-55D2-44CC-884D-E7D28B32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9EBDD4-A1D5-43AD-8470-FBB57CE0C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0B64E4-7E9F-4F62-8C86-DAB9146D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0E7C28-8871-44BD-9A5A-6D506DF2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2E258E-38FF-40A0-866B-1D8F9B67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27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7A26C-4EB2-4559-96FC-0A6E1F6F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0565A6-CCDA-4B91-9CFC-CBE54FBFD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827ED8-F281-4369-ACE8-AC543EE9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6FB123-DA9A-4686-BE78-C83E7DC2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C93A67-5D5B-4C81-88E8-8D32233D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9AC197-15EB-46FD-BDEF-BF17D72A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123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2C826-445C-427F-9322-0E6F1617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00FA69-250A-48C0-987F-8C021E92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10C326-C9BA-40DA-98BF-2EDCBF147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3EC2EF2-467A-401C-B1AA-97A62248A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2326C77-44A8-4108-BC9F-6FFD07515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37594E3-547A-4C30-B063-F00BB2A4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76DB316-4A1B-4483-B8F6-E5D5DE08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36B2E51-8D49-4B6A-B61E-7EB2D54C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97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132DE-31B3-46EF-B0C9-492B79DB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62A261-F01E-4B83-AEDB-E1DBC2C3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961B17B-BEBC-455C-A77D-0E363D2E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8F4119-A335-46C0-981A-13B0404A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41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DE1E03A-ACF5-413F-8B6D-D0EF2990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367C14-56B8-481A-A8DD-460B0FD7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BD7BAF-1D88-4BA2-A0E4-EA11D270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339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C0963-32B9-4085-A362-2D0D2D39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1D50F6-C1E1-4843-AE20-6C84EDD6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CC03CF-B63A-4861-8EA5-15258D0A4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D04496-481C-42F0-951F-931E9A23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11F75D-6141-45B2-B244-EEB69EEA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388B06-D5CA-42A5-9297-90ECAF68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85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20CD0A-C289-44B5-A7BA-87F47550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A57B0E8-87D3-4DB8-A5BC-547EF7924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1EAE90-78D8-40E0-9375-25DB0672C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1E6A6D-B414-4383-AED0-ECE0A915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1A026E-0CE5-4B2B-B582-952232EE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22C1F8-B102-4523-9D2E-97FD7829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510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5A4A21-CAC5-4DD3-A21A-053349D6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E3CC3C-ACDA-4109-80FF-A2FBF1347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9D5856-CF07-4181-9A0D-3AF689FDC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7963-2EF9-4A9C-AFC9-A7BC1B00C632}" type="datetimeFigureOut">
              <a:rPr lang="x-none" smtClean="0"/>
              <a:t>16.11.2023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F6F389-8DAC-4827-9199-B59DC0E5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1B7670-86F6-4226-8C8A-BFD433D22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03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4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3.gif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gif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3.gif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A9C6D-7ECF-434E-A21F-B510CDAC4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A2047B-F58A-4033-9094-0C71E496B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7ABF349-09CB-4310-A83F-5F5DE990A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F451D9-70AE-46B5-81CB-BC7261B9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7" y="8562"/>
            <a:ext cx="12192000" cy="68494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7FEFE5F-CC76-4A95-866E-E477C3990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57" y="366028"/>
            <a:ext cx="1096703" cy="1292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12B13B5-8B41-4FE7-9029-3641F7352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76" y="304994"/>
            <a:ext cx="1400355" cy="141426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624E1B-33B7-4752-9AAE-70F62579C7FE}"/>
              </a:ext>
            </a:extLst>
          </p:cNvPr>
          <p:cNvSpPr/>
          <p:nvPr/>
        </p:nvSpPr>
        <p:spPr>
          <a:xfrm>
            <a:off x="956756" y="2475597"/>
            <a:ext cx="10278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БЕЗОПАСНОСТЬ –</a:t>
            </a:r>
          </a:p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УСЛОВИЕ</a:t>
            </a:r>
          </a:p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РАЗВИТИЯ БЕЛОРУССКОГО ГОСУДАРСТВА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27ED105-2117-4552-AC53-2E4A7C60F873}"/>
              </a:ext>
            </a:extLst>
          </p:cNvPr>
          <p:cNvSpPr/>
          <p:nvPr/>
        </p:nvSpPr>
        <p:spPr>
          <a:xfrm>
            <a:off x="4773716" y="6313144"/>
            <a:ext cx="2592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</a:t>
            </a:r>
            <a:r>
              <a:rPr lang="ru-RU" sz="2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ноябрь 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x-none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92212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ACC47A9-9589-422C-B4DA-5E66680A0BC4}"/>
              </a:ext>
            </a:extLst>
          </p:cNvPr>
          <p:cNvSpPr/>
          <p:nvPr/>
        </p:nvSpPr>
        <p:spPr>
          <a:xfrm>
            <a:off x="520263" y="329258"/>
            <a:ext cx="1002765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59410">
              <a:lnSpc>
                <a:spcPct val="107000"/>
              </a:lnSpc>
              <a:spcAft>
                <a:spcPts val="300"/>
              </a:spcAft>
            </a:pPr>
            <a:r>
              <a:rPr dirty="0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Глобальные вызовы и тенденции, которые наблюдаются на мировом рынке, подтверждают правильность стратегии, выбранной Республикой Беларусь более 20 лет назад, когда по поручению </a:t>
            </a:r>
            <a:r>
              <a:rPr dirty="0" err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Главы</a:t>
            </a:r>
            <a:r>
              <a:rPr dirty="0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государства</a:t>
            </a:r>
            <a:r>
              <a:rPr dirty="0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разрабатывалась</a:t>
            </a:r>
            <a:r>
              <a:rPr dirty="0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первая</a:t>
            </a:r>
            <a:r>
              <a:rPr dirty="0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Концепция</a:t>
            </a:r>
            <a:r>
              <a:rPr dirty="0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обеспечения</a:t>
            </a:r>
            <a:r>
              <a:rPr dirty="0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национальной</a:t>
            </a:r>
            <a:r>
              <a:rPr dirty="0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продовольственной</a:t>
            </a:r>
            <a:r>
              <a:rPr dirty="0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безопасности</a:t>
            </a:r>
            <a:r>
              <a:rPr dirty="0" i="1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.</a:t>
            </a:r>
            <a:endParaRPr dirty="0" i="1" lang="ru-BY" sz="2400"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8C722C-5267-4B60-AFFC-C496BD5A43F2}"/>
              </a:ext>
            </a:extLst>
          </p:cNvPr>
          <p:cNvSpPr/>
          <p:nvPr/>
        </p:nvSpPr>
        <p:spPr>
          <a:xfrm>
            <a:off x="367079" y="5818628"/>
            <a:ext cx="11457842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59410">
              <a:lnSpc>
                <a:spcPct val="107000"/>
              </a:lnSpc>
              <a:spcAft>
                <a:spcPts val="300"/>
              </a:spcAft>
            </a:pPr>
            <a:r>
              <a:rPr dirty="0" lang="ru-RU" sz="2200" u="sng">
                <a:latin charset="0" panose="02020603050405020304" pitchFamily="18" typeface="Times New Roman"/>
                <a:ea charset="0" panose="02020603050405020304" pitchFamily="18" typeface="Times New Roman"/>
              </a:rPr>
              <a:t>Показательным примером является то, что каждый четвертый килограмм сыра и каждый седьмой литр молока, которые продаются в России,</a:t>
            </a:r>
            <a:r>
              <a:rPr dirty="0" lang="en-US" sz="2200" u="sng">
                <a:latin charset="0" panose="02020603050405020304" pitchFamily="18" typeface="Times New Roman"/>
                <a:ea charset="0" panose="02020603050405020304" pitchFamily="18" typeface="Times New Roman"/>
              </a:rPr>
              <a:t> </a:t>
            </a:r>
            <a:r>
              <a:rPr dirty="0" lang="ru-RU" sz="2200" u="sng">
                <a:latin charset="0" panose="02020603050405020304" pitchFamily="18" typeface="Times New Roman"/>
                <a:ea charset="0" panose="02020603050405020304" pitchFamily="18" typeface="Times New Roman"/>
              </a:rPr>
              <a:t>– белорусского производства.</a:t>
            </a:r>
            <a:endParaRPr dirty="0" lang="ru-BY" sz="2200" u="sng"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EBA51A-31C0-4693-A184-0B89F850A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"/>
          <a:stretch/>
        </p:blipFill>
        <p:spPr>
          <a:xfrm>
            <a:off x="2103091" y="2304165"/>
            <a:ext cx="8127707" cy="35144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5B44B39-D343-4006-8906-9A02ABB900B7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40892FE-74A9-4B25-BD83-588505C41A74}"/>
              </a:ext>
            </a:extLst>
          </p:cNvPr>
          <p:cNvSpPr/>
          <p:nvPr/>
        </p:nvSpPr>
        <p:spPr>
          <a:xfrm>
            <a:off x="5418312" y="1055759"/>
            <a:ext cx="6251909" cy="557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Беларуси достигнут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 удельный уровень производства основных продуктов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Он существенно превышает показатели других государств ЕАЭС. Так, картофеля в Беларуси производится 417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 в расчете на одного человека в год, мяса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134, молока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850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кг, яиц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374 штук.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BY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самообеспечения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основным видам сельскохозяйственной продукции в нашей стране ежегодно превышает 100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 том числе, по мясу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133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%, молоку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267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%, яйцам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126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 Этого достаточно для устойчивого удовлетворения потребности внутреннего рынка в продовольствии и сырье, а также реализации на экспорт.</a:t>
            </a:r>
            <a:endParaRPr lang="ru-BY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08524F-FAE0-4665-A7C7-722E4426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7939" y="0"/>
            <a:ext cx="683521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00AE08-EB99-4B37-A8F4-133742241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5C4B7B-897E-47FA-B449-DB54B678E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460" y="-601210"/>
            <a:ext cx="12548460" cy="78377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EA740D1-EC5A-4054-9C9D-5C981F8A9B92}"/>
              </a:ext>
            </a:extLst>
          </p:cNvPr>
          <p:cNvSpPr/>
          <p:nvPr/>
        </p:nvSpPr>
        <p:spPr>
          <a:xfrm>
            <a:off x="180751" y="274469"/>
            <a:ext cx="10866783" cy="85606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Наша страна осуществляет </a:t>
            </a:r>
            <a:r>
              <a:rPr lang="ru-RU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многовекторную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внешнеэкономическую политику и активно участвует в международных интеграционных процессах.</a:t>
            </a:r>
            <a:endParaRPr lang="ru-BY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86FA50-5B96-42F9-B21B-AE3272092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AEDDB6-9926-4FA1-A7BB-C3685681891A}"/>
              </a:ext>
            </a:extLst>
          </p:cNvPr>
          <p:cNvSpPr/>
          <p:nvPr/>
        </p:nvSpPr>
        <p:spPr>
          <a:xfrm>
            <a:off x="3227149" y="1452866"/>
            <a:ext cx="8474071" cy="125784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январе–августе 2023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внешнеторговый оборот Республики Беларусь составил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54,1 млрд долл.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США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(рост на 14,8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к аналогичному периоду 2022 года)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экспорт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25,9 млрд долл.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США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рост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8,4 %)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импорт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28,2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млрд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долл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США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рост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21,4 %)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BY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678035-5A76-4DD4-BCD5-A8FD6AB3BE4C}"/>
              </a:ext>
            </a:extLst>
          </p:cNvPr>
          <p:cNvSpPr/>
          <p:nvPr/>
        </p:nvSpPr>
        <p:spPr>
          <a:xfrm>
            <a:off x="497762" y="2971801"/>
            <a:ext cx="11513486" cy="5222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 Беларусь экспортирует товары в 150 стран мира</a:t>
            </a:r>
            <a:endParaRPr lang="ru-BY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9974C3-D32F-44C4-95E8-3DFF55D2584A}"/>
              </a:ext>
            </a:extLst>
          </p:cNvPr>
          <p:cNvSpPr/>
          <p:nvPr/>
        </p:nvSpPr>
        <p:spPr>
          <a:xfrm>
            <a:off x="497762" y="3886199"/>
            <a:ext cx="11513486" cy="14443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вектором интеграции рассматривается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углубление двусторонней интеграции с Российской Федерацией в рамках Союзного государства с соблюдением национальных интересов</a:t>
            </a:r>
            <a:endParaRPr lang="ru-BY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2269C25-4DB2-480F-8FD7-9B289622BAC1}"/>
              </a:ext>
            </a:extLst>
          </p:cNvPr>
          <p:cNvSpPr/>
          <p:nvPr/>
        </p:nvSpPr>
        <p:spPr>
          <a:xfrm>
            <a:off x="497762" y="5804444"/>
            <a:ext cx="11513487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Беларусь продолжает диверсифицировать внешний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географический контур, наращивая свое присутствие на рынках стран «дальней дуги»</a:t>
            </a:r>
            <a:endParaRPr lang="ru-BY" sz="2600" dirty="0"/>
          </a:p>
        </p:txBody>
      </p:sp>
    </p:spTree>
    <p:extLst>
      <p:ext uri="{BB962C8B-B14F-4D97-AF65-F5344CB8AC3E}">
        <p14:creationId xmlns:p14="http://schemas.microsoft.com/office/powerpoint/2010/main" val="374175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F98AE8-7846-44AC-BBBA-EBB28A43D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8647" y="-1585221"/>
            <a:ext cx="15000647" cy="84432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C9A859-3EE3-4695-A58E-79C1CB27E522}"/>
              </a:ext>
            </a:extLst>
          </p:cNvPr>
          <p:cNvSpPr/>
          <p:nvPr/>
        </p:nvSpPr>
        <p:spPr>
          <a:xfrm>
            <a:off x="546512" y="517461"/>
            <a:ext cx="10389568" cy="14443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Указом Президента Республики Беларусь от 2 октября 2023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307 определены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важнейшие параметры прогноза социально-экономического развития Республики Беларусь на 2024 год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BY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A87A51-855B-497A-B841-A69F620AF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3C71FE-7382-4995-81BC-2FE64327C6B6}"/>
              </a:ext>
            </a:extLst>
          </p:cNvPr>
          <p:cNvSpPr/>
          <p:nvPr/>
        </p:nvSpPr>
        <p:spPr>
          <a:xfrm>
            <a:off x="3656207" y="3034991"/>
            <a:ext cx="8014014" cy="294734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валовой внутренний продукт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прирост на 3,8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%;</a:t>
            </a: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реальные располагаемые денежные доходы населения, в процентах к 2023 году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рост на 3,5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%;</a:t>
            </a: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инвестиции в основной капитал, в процентах к 2023 году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 сопоставимых ценах)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рост на 3,9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экспорт товаров и услуг, в процентах к 2023 году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увеличение на 7,6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58233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049FB8-67AA-4C65-A26A-C78A62C7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descr="Площадь Государственного флага в Минске | Новости Беларуси|БелТА" id="3" name="Picture 2">
            <a:extLst>
              <a:ext uri="{FF2B5EF4-FFF2-40B4-BE49-F238E27FC236}">
                <a16:creationId xmlns:a16="http://schemas.microsoft.com/office/drawing/2014/main" xmlns="" id="{9C472342-6B43-4B8C-8EA1-55C6A56A29F4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"/>
          <a:stretch/>
        </p:blipFill>
        <p:spPr bwMode="auto">
          <a:xfrm flipH="1">
            <a:off x="-2" y="0"/>
            <a:ext cx="12192001" cy="4775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F899C1-19BF-4CDC-BD1D-EE5B84730E66}"/>
              </a:ext>
            </a:extLst>
          </p:cNvPr>
          <p:cNvSpPr/>
          <p:nvPr/>
        </p:nvSpPr>
        <p:spPr>
          <a:xfrm>
            <a:off x="400371" y="4952689"/>
            <a:ext cx="113912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i="1" lang="ru-RU" sz="2200">
                <a:latin charset="0" panose="02020603050405020304" pitchFamily="18" typeface="Times New Roman"/>
                <a:ea charset="0" panose="02020603050405020304" pitchFamily="18" typeface="Times New Roman"/>
              </a:rPr>
              <a:t>«Наши баталии сегодня продолжаются в полях, на заводах, в культурной, информационной сферах, в школах и университетах</a:t>
            </a:r>
            <a:r>
              <a:rPr dirty="0" i="1" lang="en-US" sz="2200">
                <a:latin charset="0" panose="02020603050405020304" pitchFamily="18" typeface="Times New Roman"/>
                <a:ea charset="0" panose="02020603050405020304" pitchFamily="18" typeface="Times New Roman"/>
              </a:rPr>
              <a:t> </a:t>
            </a:r>
            <a:r>
              <a:rPr dirty="0" i="1" lang="ru-RU" sz="2200">
                <a:latin charset="0" panose="02020603050405020304" pitchFamily="18" typeface="Times New Roman"/>
                <a:ea charset="0" panose="02020603050405020304" pitchFamily="18" typeface="Times New Roman"/>
              </a:rPr>
              <a:t>–</a:t>
            </a:r>
            <a:r>
              <a:rPr dirty="0" lang="ru-RU" sz="22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b="1" dirty="0" i="1" lang="ru-RU" sz="2200">
                <a:latin charset="0" panose="02020603050405020304" pitchFamily="18" typeface="Times New Roman"/>
                <a:ea charset="0" panose="02020603050405020304" pitchFamily="18" typeface="Times New Roman"/>
              </a:rPr>
              <a:t>за нашу правду, наши перспективы развития, наше право быть суверенными и независимыми. Все это будет, если будем иметь сильную экономику. Это</a:t>
            </a:r>
            <a:r>
              <a:rPr b="1" dirty="0" i="1" lang="en-US" sz="2200">
                <a:latin charset="0" panose="02020603050405020304" pitchFamily="18" typeface="Times New Roman"/>
                <a:ea charset="0" panose="02020603050405020304" pitchFamily="18" typeface="Times New Roman"/>
              </a:rPr>
              <a:t> </a:t>
            </a:r>
            <a:r>
              <a:rPr b="1" dirty="0" i="1" lang="ru-RU" sz="2200">
                <a:latin charset="0" panose="02020603050405020304" pitchFamily="18" typeface="Times New Roman"/>
                <a:ea charset="0" panose="02020603050405020304" pitchFamily="18" typeface="Times New Roman"/>
              </a:rPr>
              <a:t>– база всего</a:t>
            </a:r>
            <a:r>
              <a:rPr dirty="0" i="1" lang="ru-RU" sz="2200">
                <a:latin charset="0" panose="02020603050405020304" pitchFamily="18" typeface="Times New Roman"/>
                <a:ea charset="0" panose="02020603050405020304" pitchFamily="18" typeface="Times New Roman"/>
              </a:rPr>
              <a:t>»</a:t>
            </a:r>
            <a:endParaRPr dirty="0" lang="ru-BY" sz="22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402B-0AB5-4F94-82AB-4B3D1F4D02E8}"/>
              </a:ext>
            </a:extLst>
          </p:cNvPr>
          <p:cNvSpPr/>
          <p:nvPr/>
        </p:nvSpPr>
        <p:spPr>
          <a:xfrm>
            <a:off x="7454685" y="6277431"/>
            <a:ext cx="52642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2200">
                <a:latin charset="0" panose="02020603050405020304" pitchFamily="18" typeface="Times New Roman"/>
                <a:ea charset="0" panose="02020603050405020304" pitchFamily="18" typeface="Times New Roman"/>
              </a:rPr>
              <a:t>Глава государства</a:t>
            </a:r>
            <a:r>
              <a:rPr dirty="0" lang="ru-RU" sz="22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b="1" dirty="0" err="1" lang="ru-RU" sz="2200">
                <a:latin charset="0" panose="02020603050405020304" pitchFamily="18" typeface="Times New Roman"/>
                <a:ea charset="0" panose="02020603050405020304" pitchFamily="18" typeface="Times New Roman"/>
              </a:rPr>
              <a:t>А.Г.Лукашенко</a:t>
            </a:r>
            <a:r>
              <a:rPr dirty="0" lang="en-US" sz="2200">
                <a:latin charset="0" panose="02020603050405020304" pitchFamily="18" typeface="Times New Roman"/>
                <a:ea charset="0" panose="02020603050405020304" pitchFamily="18" typeface="Times New Roman"/>
              </a:rPr>
              <a:t> </a:t>
            </a:r>
            <a:endParaRPr dirty="0" lang="ru-BY" sz="22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36A2D9-36E1-4088-8431-BA3A7FCDFC63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95481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189954-F62B-4F34-99B5-318731D2F75F}"/>
              </a:ext>
            </a:extLst>
          </p:cNvPr>
          <p:cNvSpPr/>
          <p:nvPr/>
        </p:nvSpPr>
        <p:spPr>
          <a:xfrm>
            <a:off x="417671" y="478169"/>
            <a:ext cx="10614992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59410">
              <a:lnSpc>
                <a:spcPct val="107000"/>
              </a:lnSpc>
              <a:spcAft>
                <a:spcPts val="300"/>
              </a:spcAft>
            </a:pPr>
            <a:r>
              <a:rPr dirty="0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Обращаясь</a:t>
            </a:r>
            <a:r>
              <a:rPr dirty="0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 </a:t>
            </a:r>
            <a:r>
              <a:rPr dirty="0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28 января 2022</a:t>
            </a:r>
            <a:r>
              <a:rPr dirty="0" lang="en-US" sz="2400">
                <a:latin charset="0" panose="02020603050405020304" pitchFamily="18" typeface="Times New Roman"/>
                <a:ea charset="0" panose="02020603050405020304" pitchFamily="18" typeface="Times New Roman"/>
              </a:rPr>
              <a:t> </a:t>
            </a:r>
            <a:r>
              <a:rPr dirty="0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г. с Посланием к белорусскому народу и Национальному собранию, </a:t>
            </a:r>
            <a:r>
              <a:rPr b="1" dirty="0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Президент Республики Беларусь</a:t>
            </a:r>
            <a:r>
              <a:rPr dirty="0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b="1" dirty="0" err="1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А.Г.Лукашенко</a:t>
            </a:r>
            <a:r>
              <a:rPr dirty="0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b="1" dirty="0" lang="ru-RU" sz="2400">
                <a:latin charset="0" panose="02020603050405020304" pitchFamily="18" typeface="Times New Roman"/>
                <a:ea charset="0" panose="02020603050405020304" pitchFamily="18" typeface="Times New Roman"/>
              </a:rPr>
              <a:t>обозначил принципы социальной политики государства:</a:t>
            </a:r>
            <a:endParaRPr dirty="0" lang="ru-BY" sz="2400"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1FD7C0-8120-45FC-97E2-DB0A84A12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" r="31"/>
          <a:stretch/>
        </p:blipFill>
        <p:spPr>
          <a:xfrm>
            <a:off x="338421" y="2073977"/>
            <a:ext cx="5386746" cy="430585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8A196F6-91E1-454E-AB14-117B9FCAD34D}"/>
              </a:ext>
            </a:extLst>
          </p:cNvPr>
          <p:cNvSpPr/>
          <p:nvPr/>
        </p:nvSpPr>
        <p:spPr>
          <a:xfrm>
            <a:off x="5804417" y="2277967"/>
            <a:ext cx="6206832" cy="3853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59410">
              <a:lnSpc>
                <a:spcPct val="107000"/>
              </a:lnSpc>
              <a:spcAft>
                <a:spcPts val="300"/>
              </a:spcAft>
            </a:pPr>
            <a:r>
              <a:rPr dirty="0" i="1" lang="ru-RU" sz="2300">
                <a:latin charset="0" panose="02020603050405020304" pitchFamily="18" typeface="Times New Roman"/>
                <a:ea charset="0" panose="02020603050405020304" pitchFamily="18" typeface="Times New Roman"/>
              </a:rPr>
              <a:t>«Вот уже три десятилетия фундаментом нашей государственной политики является социально ориентированная экономика. Эта политика успешна. Народ ее поддерживает. По всем показателям, характеризующим социальное равенство, Беларусь относится к наиболее благополучным странам… Поэтому именно экономика, которая обеспечивает социальную защищенность граждан, является главной мишенью Запада»</a:t>
            </a:r>
            <a:endParaRPr dirty="0" i="1" lang="ru-BY" sz="2300"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E4B5D47-FDFF-406F-98A2-08BA4F475FC4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79341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F2AAD73-6BBA-47B1-81E6-1DA10980C0B4}"/>
              </a:ext>
            </a:extLst>
          </p:cNvPr>
          <p:cNvSpPr/>
          <p:nvPr/>
        </p:nvSpPr>
        <p:spPr>
          <a:xfrm>
            <a:off x="715617" y="4085324"/>
            <a:ext cx="10760765" cy="236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59410">
              <a:lnSpc>
                <a:spcPct val="107000"/>
              </a:lnSpc>
              <a:spcAft>
                <a:spcPts val="300"/>
              </a:spcAft>
            </a:pPr>
            <a:r>
              <a:rPr dirty="0" lang="ru-RU" sz="2800">
                <a:latin charset="0" panose="02020603050405020304" pitchFamily="18" typeface="Times New Roman"/>
                <a:ea charset="0" panose="02020603050405020304" pitchFamily="18" typeface="Times New Roman"/>
              </a:rPr>
              <a:t>В проекте новой Концепции национальной безопасности Республики Беларусь указано, что </a:t>
            </a:r>
            <a:r>
              <a:rPr b="1" dirty="0" lang="ru-RU" sz="2800">
                <a:latin charset="0" panose="02020603050405020304" pitchFamily="18" typeface="Times New Roman"/>
                <a:ea charset="0" panose="02020603050405020304" pitchFamily="18" typeface="Times New Roman"/>
              </a:rPr>
              <a:t>экономическая безопасность </a:t>
            </a:r>
            <a:r>
              <a:rPr dirty="0" lang="ru-RU" sz="2800">
                <a:latin charset="0" panose="02020603050405020304" pitchFamily="18" typeface="Times New Roman"/>
                <a:ea charset="0" panose="02020603050405020304" pitchFamily="18" typeface="Times New Roman"/>
              </a:rPr>
              <a:t>– состояние защищенности отраслей и сфер экономики от воздействия угроз, препятствующих устойчивому социально-экономическому развитию Республики Беларусь.</a:t>
            </a:r>
            <a:endParaRPr dirty="0" lang="ru-BY" sz="2800"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descr="15 марта - День Конституции Республики Беларусь - AMIA.by" id="5" name="Picture 14">
            <a:extLst>
              <a:ext uri="{FF2B5EF4-FFF2-40B4-BE49-F238E27FC236}">
                <a16:creationId xmlns:a16="http://schemas.microsoft.com/office/drawing/2014/main" xmlns="" id="{D2300670-1103-4409-9B32-33F5EF0E0FED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"/>
          <a:stretch/>
        </p:blipFill>
        <p:spPr bwMode="auto">
          <a:xfrm>
            <a:off x="0" y="-463827"/>
            <a:ext cx="12192000" cy="42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50C53F-995B-4306-9CE0-DDE5558075DC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7C4C67B-6A86-4CDF-86C2-B3104E9B6491}"/>
              </a:ext>
            </a:extLst>
          </p:cNvPr>
          <p:cNvSpPr/>
          <p:nvPr/>
        </p:nvSpPr>
        <p:spPr>
          <a:xfrm>
            <a:off x="4622088" y="536608"/>
            <a:ext cx="6056244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национальные интересы в экономической сфере:</a:t>
            </a: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A4E35E7-CE67-41B1-A2B8-007A68D51934}"/>
              </a:ext>
            </a:extLst>
          </p:cNvPr>
          <p:cNvSpPr/>
          <p:nvPr/>
        </p:nvSpPr>
        <p:spPr>
          <a:xfrm>
            <a:off x="4622088" y="1565552"/>
            <a:ext cx="7092834" cy="1855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экономический рост и повышение конкурентоспособности белорусской экономики на основе ее структурной перестройки;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ценовой и финансовой стабильности;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D29FBEB-C167-4AEB-9C65-97A3194E6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D2D3ED7-FAC8-44D7-A4E0-511431390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02" y="453421"/>
            <a:ext cx="3876675" cy="25812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51322E-8E49-4478-BCA2-4D57A95B51C0}"/>
              </a:ext>
            </a:extLst>
          </p:cNvPr>
          <p:cNvSpPr/>
          <p:nvPr/>
        </p:nvSpPr>
        <p:spPr>
          <a:xfrm>
            <a:off x="383190" y="3229547"/>
            <a:ext cx="11425620" cy="3149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уровня энергетической безопасности, обеспечивающего приемлемый уровень диверсификации топливно-энергетического баланса страны по видам и поставщикам потребляемых топливно-энергетических ресурсов, экономически и экологически оправданное использование потенциала местных энергоресурсов, снижение энергоемкости ВВП;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продовольственной безопасности;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перспективных технологий в экономику страны, в том числе за счет прямых иностранных инвестиций, доступность зарубежных кредитных ресурсов;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поддержание товарной и страновой диверсификации экспорта товаров и услуг, сбалансированность внешней торговли, обеспечение внешнеэкономической безопасности и др.</a:t>
            </a:r>
          </a:p>
        </p:txBody>
      </p:sp>
    </p:spTree>
    <p:extLst>
      <p:ext uri="{BB962C8B-B14F-4D97-AF65-F5344CB8AC3E}">
        <p14:creationId xmlns:p14="http://schemas.microsoft.com/office/powerpoint/2010/main" val="13032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50B1857-5C50-4D2A-B7D8-C4145EF887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076"/>
            <a:ext cx="12192000" cy="682784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36C7F74-EAB0-41EF-896A-07B7A13458D5}"/>
              </a:ext>
            </a:extLst>
          </p:cNvPr>
          <p:cNvSpPr/>
          <p:nvPr/>
        </p:nvSpPr>
        <p:spPr>
          <a:xfrm>
            <a:off x="2322788" y="1110570"/>
            <a:ext cx="9453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введенные Западом санкции, по темпам роста валового внутреннего продукта (выше среднемировых) нашей республике удалось не только превысить прогнозный показатель на январь–сентябрь 2023 г. (</a:t>
            </a:r>
            <a:r>
              <a:rPr lang="ru-RU" sz="2400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103,1 %</a:t>
            </a:r>
            <a:r>
              <a:rPr lang="ru-RU" sz="24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но и опередить ряд стран.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CEFD2C3-F3D5-4E60-995B-054F04C4D57D}"/>
              </a:ext>
            </a:extLst>
          </p:cNvPr>
          <p:cNvSpPr/>
          <p:nvPr/>
        </p:nvSpPr>
        <p:spPr>
          <a:xfrm>
            <a:off x="137140" y="5584079"/>
            <a:ext cx="11917720" cy="8878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темпам роста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промышленного производства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(107,9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%) </a:t>
            </a:r>
            <a:r>
              <a:rPr lang="ru-RU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Беларусь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сохраняет за собой позиции лидера среди стран ЕАЭС.</a:t>
            </a:r>
            <a:endParaRPr lang="ru-BY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1A34A38-F675-4944-9E5C-B72FEC838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FD1071-8BEB-4201-99A6-C20D73EEDED0}"/>
              </a:ext>
            </a:extLst>
          </p:cNvPr>
          <p:cNvSpPr/>
          <p:nvPr/>
        </p:nvSpPr>
        <p:spPr>
          <a:xfrm>
            <a:off x="6096000" y="3150104"/>
            <a:ext cx="5411448" cy="12512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нашей стране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драйверами роста ВВП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являются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промышленность, строительство и торговля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BY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9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4089A70-27E1-454E-B042-6C6D80C06388}"/>
              </a:ext>
            </a:extLst>
          </p:cNvPr>
          <p:cNvSpPr/>
          <p:nvPr/>
        </p:nvSpPr>
        <p:spPr>
          <a:xfrm>
            <a:off x="815187" y="852576"/>
            <a:ext cx="10561625" cy="584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Чистая прибыль в организациях промышленности за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месяцев 2023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превысила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млрд рублей.</a:t>
            </a: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Динамично развивается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строительная отрасль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За 8 месяцев т. г. обеспечен рост валовой добавленной стоимости на 8,7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 Объем подрядных работ увеличился на 12,1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Положительные тенденции отмечаются на внутреннем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потребительском рынке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Розничный товарооборот за январь–сентябрь 2023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вырос на 6,7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Положительные тенденции развития национальной экономики обеспечены, в том числе за счет внедрения высоких технологий.</a:t>
            </a: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A2BFAA-0CCF-4AF0-AE12-BB2960EF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01" y="2375452"/>
            <a:ext cx="2572139" cy="21070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F90888-AAF5-4E73-BD85-A3E03327E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6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124F329-060E-43F0-A192-2ED74071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5407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8B4588A-F54F-4C26-ADBC-DECFEABD9880}"/>
              </a:ext>
            </a:extLst>
          </p:cNvPr>
          <p:cNvSpPr/>
          <p:nvPr/>
        </p:nvSpPr>
        <p:spPr>
          <a:xfrm>
            <a:off x="7149547" y="1450428"/>
            <a:ext cx="4548467" cy="428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стране созданы условия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сбалансированного развития белорусских регионов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следствие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тенденция экономического роста в областях в условиях санкционного давления.</a:t>
            </a:r>
            <a:endParaRPr lang="ru-BY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1182BB-6619-4BA5-84A3-47CA60437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7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4C4ABC8-4772-423F-8F2A-52073D364DD6}"/>
              </a:ext>
            </a:extLst>
          </p:cNvPr>
          <p:cNvSpPr/>
          <p:nvPr/>
        </p:nvSpPr>
        <p:spPr>
          <a:xfrm>
            <a:off x="6664800" y="1194849"/>
            <a:ext cx="5005421" cy="5502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принятых Национальным банком и Правительством мер 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(введение в октябре 2022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системы регулирования цен, которая нейтрализовала перенос в цены необоснованных рисков и издержек бизнеса, а в дальнейшем способствовала формированию справедливой цены и др.)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Беларуси в сентябре 2023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был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зафиксирован исторический минимум годовой инфляции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на уровне 2,0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(при прогнозном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7,0–8,0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на конец года), что ниже, чем у ряда европейских государств.</a:t>
            </a:r>
            <a:endParaRPr lang="ru-BY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7CF10D-7BB5-4A03-83C4-6DD0A58B4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8A49FAB-96CC-4CA7-BFDC-6DB331DD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1" y="0"/>
            <a:ext cx="6256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0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6668B6-EF10-4312-81BD-1B48C4AF7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322" y="161004"/>
            <a:ext cx="77066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024B1CD-828F-4E21-9F33-1067590A84D7}"/>
              </a:ext>
            </a:extLst>
          </p:cNvPr>
          <p:cNvSpPr/>
          <p:nvPr/>
        </p:nvSpPr>
        <p:spPr>
          <a:xfrm>
            <a:off x="334766" y="695727"/>
            <a:ext cx="5482710" cy="202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>
              <a:lnSpc>
                <a:spcPct val="107000"/>
              </a:lnSpc>
              <a:spcAft>
                <a:spcPts val="30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Беларусь полностью отказалась от импорта электроэнергии</a:t>
            </a:r>
            <a:endParaRPr lang="ru-BY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7C5131-F440-4CF1-8F4B-E9BD7DA35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60EE66-1DC4-46E3-B3EC-F9E72CB8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24" y="2814345"/>
            <a:ext cx="3948861" cy="39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94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475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70</cp:revision>
  <dcterms:created xsi:type="dcterms:W3CDTF">2023-04-18T08:45:09Z</dcterms:created>
  <dcterms:modified xsi:type="dcterms:W3CDTF">2023-11-16T04:59:41Z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1128485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